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1BB94-06EB-5686-29D4-8B652B767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829104-1924-1782-686D-42C6FCE1D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ED4A4-9CDD-C8D7-75DF-C8B0F022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5B2F9-444C-50CE-5562-C4A3E6227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37B88-7B80-8F45-6DC1-1CA8B3002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81FCC-CA58-D799-A91F-C5A51828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7BFD5-983C-1714-7A9F-3958A9DFA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74050-9175-AA58-3821-BF261E76A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F67C6-F5AB-0067-B5E9-65CC39932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9F95B-8EC5-ECD1-C716-7FE14037F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97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7B8F3-8B72-1BA8-4EC5-A59834F95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1329D-F777-EB1A-09C2-575D58D38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A5362-C776-54C1-4FFE-B2CE01EA1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0461B-6375-F1B4-1139-8D4A84CF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F5A4A-7364-0494-2AA8-C5595F8B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6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211AA-86E3-1F49-E5AA-F465A5D01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E8EEA-F4FC-2810-7BAB-94648FA64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69DA3-5AA3-1905-79B9-E059AD1DC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1C580-31F8-E9BB-D656-121E7AD03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6BC7A-2105-D6B1-75F5-0645C80F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1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3D32-68CD-B894-D1F2-A94A57940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4D921-A37F-736B-401E-C8EE8560E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4A9E2-531A-96AF-6BD4-77D3573C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6ABEA-0C7E-52EA-4002-3DA36A8F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88366-E938-74C8-941D-A814EFCE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40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AAE3A-F348-3B14-B3C5-0F394442C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D9110-CFCC-A96A-F19E-D2F1AACCB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0D607-4123-07BE-0B4C-8701EFC33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044254-3E31-1746-8429-0AAC9737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95688-1D0E-ADDF-7054-A2766E9E3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6E341-9096-F762-4B38-7D73C6897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8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3DCD-1BBD-C2A4-B5F4-29FD08E5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39812-3816-C992-9CC2-9052A945E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416D99-8C8C-2E9C-F111-269281C23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37F5A4-843A-3D59-C0A2-E73CD68C7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C62B0-B6F4-C873-055F-EB70921D9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113FE-C929-0519-2666-5B1F8873A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529B23-7749-F78E-AAB3-1EBFF7920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65F2A-8CC1-6F60-C68D-7798A5C6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02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541AD-4C72-E217-82BF-54C3BC4BA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EA075-56D9-EC15-A4BE-65FEB2FE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1CF40-C1D3-6682-3903-4C922CE2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ADF92A-7C6A-6730-1D3B-38D0C068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75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BB4A4B-36BA-EB0D-BAB2-DD0ECBDA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8667CC-732A-70EC-4AAE-8B01B2C5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2AB4D-23DC-261C-E99F-77E7F7C5F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95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A1D56-2A87-5494-59DB-AC3BDFDE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BE025-978E-90EB-0305-2E1EB2274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FA0F3-11D4-A8B7-7C78-486D7FEEE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26507-EE30-441C-4D18-D79810F9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29745-0C64-CB9C-2644-CF80C6A29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39EF6-B19C-C657-F9CC-98C2BBFC8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41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75A89-A665-214F-1DE6-7038174AB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7AF4F-03F0-06CE-0BF5-5CD854A18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D1C9CE-D04E-25F4-F72F-D39566735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7D01E-7BBB-0DD1-2DFF-B1052D64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A39D7-4AA9-54B2-0B74-3B211244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C2253-354A-9D7C-CE02-2F7F99CE6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00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22027-DCD7-9687-0CE8-095EDB6D3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B7B98-7E85-72D7-AFCC-26AC83D2A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72D5D-F47A-299E-87FC-29D1A3663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15C751-6BCA-4171-B167-F73CD5D2E4C0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91449-19E4-9C1A-9637-2832E5A80B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16BB-EB34-C93F-EE6F-67490AF1F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28D26E-1F16-48E2-89D6-FE5EA8AFD62F}" type="slidenum">
              <a:rPr lang="en-GB" smtClean="0"/>
              <a:t>‹#›</a:t>
            </a:fld>
            <a:endParaRPr lang="en-GB"/>
          </a:p>
        </p:txBody>
      </p:sp>
      <p:sp>
        <p:nvSpPr>
          <p:cNvPr id="100" name="DecoBar"/>
          <p:cNvSpPr/>
          <p:nvPr userDrawn="1"/>
        </p:nvSpPr>
        <p:spPr>
          <a:xfrm>
            <a:off x="0" y="0"/>
            <a:ext cx="1828800" cy="45720"/>
          </a:xfrm>
          <a:prstGeom prst="rect">
            <a:avLst/>
          </a:prstGeom>
          <a:solidFill>
            <a:srgbClr val="F5B800"/>
          </a:solidFill>
          <a:ln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706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F29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F293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F293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F293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F2937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11D33-DFAE-2214-545C-ECD57F30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635000"/>
          </a:xfrm>
        </p:spPr>
        <p:txBody>
          <a:bodyPr>
            <a:normAutofit/>
          </a:bodyPr>
          <a:lstStyle/>
          <a:p>
            <a:r>
              <a:rPr lang="en-US" sz="3200" b="1"/>
              <a:t>Three Tiers of Value from AI</a:t>
            </a:r>
            <a:endParaRPr lang="en-GB" sz="32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F4ACD1-6503-4968-BF86-F0F7826C28D9}"/>
              </a:ext>
            </a:extLst>
          </p:cNvPr>
          <p:cNvSpPr txBox="1"/>
          <p:nvPr/>
        </p:nvSpPr>
        <p:spPr>
          <a:xfrm>
            <a:off x="609600" y="1168400"/>
            <a:ext cx="109728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 i="1">
                <a:solidFill>
                  <a:srgbClr val="6B7280"/>
                </a:solidFill>
              </a:rPr>
              <a:t>From cost reduction to competitive reinvention — value compounds as ambition rises.</a:t>
            </a:r>
            <a:endParaRPr lang="en-GB" sz="1400" i="1">
              <a:solidFill>
                <a:srgbClr val="6B728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D650E5-EC47-44C5-AF6C-434CD2371E82}"/>
              </a:ext>
            </a:extLst>
          </p:cNvPr>
          <p:cNvSpPr/>
          <p:nvPr/>
        </p:nvSpPr>
        <p:spPr>
          <a:xfrm>
            <a:off x="609600" y="1778000"/>
            <a:ext cx="3505200" cy="4572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0A2B2D-4970-4CEB-A372-003439C8C34F}"/>
              </a:ext>
            </a:extLst>
          </p:cNvPr>
          <p:cNvSpPr/>
          <p:nvPr/>
        </p:nvSpPr>
        <p:spPr>
          <a:xfrm>
            <a:off x="609600" y="1778000"/>
            <a:ext cx="3505200" cy="76200"/>
          </a:xfrm>
          <a:prstGeom prst="rect">
            <a:avLst/>
          </a:prstGeom>
          <a:solidFill>
            <a:srgbClr val="9CA3A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1CDBBB-1A34-470D-816C-0C71AD0DBC3D}"/>
              </a:ext>
            </a:extLst>
          </p:cNvPr>
          <p:cNvSpPr txBox="1"/>
          <p:nvPr/>
        </p:nvSpPr>
        <p:spPr>
          <a:xfrm>
            <a:off x="863600" y="2057400"/>
            <a:ext cx="10160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4400" b="1">
                <a:solidFill>
                  <a:srgbClr val="9CA3AF"/>
                </a:solidFill>
                <a:latin typeface="Montserrat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282E6B-7913-4F79-9AC3-E6CE04E86FCA}"/>
              </a:ext>
            </a:extLst>
          </p:cNvPr>
          <p:cNvSpPr txBox="1"/>
          <p:nvPr/>
        </p:nvSpPr>
        <p:spPr>
          <a:xfrm>
            <a:off x="863600" y="2819400"/>
            <a:ext cx="29972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100" b="1" dirty="0">
                <a:solidFill>
                  <a:srgbClr val="6B7280"/>
                </a:solidFill>
                <a:latin typeface="Source Sans Pro"/>
                <a:ea typeface="Source Sans Pro"/>
              </a:rPr>
              <a:t>PRODUCTIVITY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76C139-825C-489D-BF9E-2EC6143B9C9A}"/>
              </a:ext>
            </a:extLst>
          </p:cNvPr>
          <p:cNvSpPr txBox="1"/>
          <p:nvPr/>
        </p:nvSpPr>
        <p:spPr>
          <a:xfrm>
            <a:off x="863600" y="3098800"/>
            <a:ext cx="29972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b="1">
                <a:solidFill>
                  <a:srgbClr val="1F2937"/>
                </a:solidFill>
                <a:latin typeface="Montserrat"/>
              </a:rPr>
              <a:t>Do the same, faster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13F82-FB48-44A2-BDFD-DC3012488C69}"/>
              </a:ext>
            </a:extLst>
          </p:cNvPr>
          <p:cNvSpPr/>
          <p:nvPr/>
        </p:nvSpPr>
        <p:spPr>
          <a:xfrm>
            <a:off x="863600" y="3606800"/>
            <a:ext cx="457200" cy="25400"/>
          </a:xfrm>
          <a:prstGeom prst="rect">
            <a:avLst/>
          </a:prstGeom>
          <a:solidFill>
            <a:srgbClr val="9CA3A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42EE68-9779-4AFE-8460-176B3C9AA32D}"/>
              </a:ext>
            </a:extLst>
          </p:cNvPr>
          <p:cNvSpPr txBox="1"/>
          <p:nvPr/>
        </p:nvSpPr>
        <p:spPr>
          <a:xfrm>
            <a:off x="863600" y="3759200"/>
            <a:ext cx="2997200" cy="1270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F2937"/>
                </a:solidFill>
                <a:latin typeface="Source Sans Pro"/>
                <a:ea typeface="Source Sans Pro"/>
              </a:rPr>
              <a:t>Automate routine tasks, accelerate cycle times, and reduce cost-to-serve. Quickest payback, lowest risk.</a:t>
            </a:r>
            <a:endParaRPr lang="en-GB" sz="1400">
              <a:solidFill>
                <a:srgbClr val="1F2937"/>
              </a:solidFill>
              <a:latin typeface="Source Sans Pro"/>
              <a:ea typeface="Source Sans Pro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6F25E2-6E3B-4349-A168-63961DE4D8EB}"/>
              </a:ext>
            </a:extLst>
          </p:cNvPr>
          <p:cNvSpPr txBox="1"/>
          <p:nvPr/>
        </p:nvSpPr>
        <p:spPr>
          <a:xfrm>
            <a:off x="863600" y="5181600"/>
            <a:ext cx="2997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000" b="1">
                <a:solidFill>
                  <a:srgbClr val="9CA3AF"/>
                </a:solidFill>
                <a:latin typeface="Source Sans Pro"/>
                <a:ea typeface="Source Sans Pro"/>
              </a:rPr>
              <a:t>EXAMPLES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567D3A-2770-411A-A22E-BADFE6D2BADD}"/>
              </a:ext>
            </a:extLst>
          </p:cNvPr>
          <p:cNvSpPr txBox="1"/>
          <p:nvPr/>
        </p:nvSpPr>
        <p:spPr>
          <a:xfrm>
            <a:off x="863600" y="5410200"/>
            <a:ext cx="2997200" cy="762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400">
                <a:solidFill>
                  <a:srgbClr val="6B7280"/>
                </a:solidFill>
                <a:latin typeface="Source Sans Pro"/>
                <a:ea typeface="Source Sans Pro"/>
              </a:rPr>
              <a:t>Document processing  •  Code generation  •  Customer service triage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52FB68-9A2F-4FF1-A898-CDA5A2879BA2}"/>
              </a:ext>
            </a:extLst>
          </p:cNvPr>
          <p:cNvSpPr/>
          <p:nvPr/>
        </p:nvSpPr>
        <p:spPr>
          <a:xfrm>
            <a:off x="4343400" y="1778000"/>
            <a:ext cx="3505200" cy="4572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B4246B-84B4-4ADF-8E0E-B0C2E616F0FC}"/>
              </a:ext>
            </a:extLst>
          </p:cNvPr>
          <p:cNvSpPr/>
          <p:nvPr/>
        </p:nvSpPr>
        <p:spPr>
          <a:xfrm>
            <a:off x="4343400" y="1778000"/>
            <a:ext cx="3505200" cy="76200"/>
          </a:xfrm>
          <a:prstGeom prst="rect">
            <a:avLst/>
          </a:prstGeom>
          <a:solidFill>
            <a:srgbClr val="6B728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010D12-BFA0-49CE-8E65-344D7D088EEB}"/>
              </a:ext>
            </a:extLst>
          </p:cNvPr>
          <p:cNvSpPr txBox="1"/>
          <p:nvPr/>
        </p:nvSpPr>
        <p:spPr>
          <a:xfrm>
            <a:off x="4597400" y="2057400"/>
            <a:ext cx="10160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4400" b="1">
                <a:solidFill>
                  <a:srgbClr val="6B7280"/>
                </a:solidFill>
                <a:latin typeface="Montserrat"/>
              </a:rPr>
              <a:t>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5C6574-CEEE-4094-98ED-0F7B52A01831}"/>
              </a:ext>
            </a:extLst>
          </p:cNvPr>
          <p:cNvSpPr txBox="1"/>
          <p:nvPr/>
        </p:nvSpPr>
        <p:spPr>
          <a:xfrm>
            <a:off x="4597400" y="2819400"/>
            <a:ext cx="29972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100" b="1" dirty="0">
                <a:solidFill>
                  <a:srgbClr val="6B7280"/>
                </a:solidFill>
                <a:latin typeface="Source Sans Pro"/>
                <a:ea typeface="Source Sans Pro"/>
              </a:rPr>
              <a:t>DECISION MAKING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B4A7AC-1959-4D22-B7C1-205E6909F82F}"/>
              </a:ext>
            </a:extLst>
          </p:cNvPr>
          <p:cNvSpPr txBox="1"/>
          <p:nvPr/>
        </p:nvSpPr>
        <p:spPr>
          <a:xfrm>
            <a:off x="4597400" y="3098800"/>
            <a:ext cx="29972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b="1">
                <a:solidFill>
                  <a:srgbClr val="1F2937"/>
                </a:solidFill>
                <a:latin typeface="Montserrat"/>
              </a:rPr>
              <a:t>Do the same, better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444727C-1F91-458B-A402-37AC7DD24A0D}"/>
              </a:ext>
            </a:extLst>
          </p:cNvPr>
          <p:cNvSpPr/>
          <p:nvPr/>
        </p:nvSpPr>
        <p:spPr>
          <a:xfrm>
            <a:off x="4597400" y="3606800"/>
            <a:ext cx="457200" cy="25400"/>
          </a:xfrm>
          <a:prstGeom prst="rect">
            <a:avLst/>
          </a:prstGeom>
          <a:solidFill>
            <a:srgbClr val="6B728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B6957D-5827-41F1-9CE3-D4F652A49166}"/>
              </a:ext>
            </a:extLst>
          </p:cNvPr>
          <p:cNvSpPr txBox="1"/>
          <p:nvPr/>
        </p:nvSpPr>
        <p:spPr>
          <a:xfrm>
            <a:off x="4597400" y="3759200"/>
            <a:ext cx="2997200" cy="1270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F2937"/>
                </a:solidFill>
                <a:latin typeface="Source Sans Pro"/>
                <a:ea typeface="Source Sans Pro"/>
              </a:rPr>
              <a:t>Augment judgment with insight at scale. Better decisions, personalised experiences, fewer errors.</a:t>
            </a:r>
            <a:endParaRPr lang="en-GB" sz="1400">
              <a:solidFill>
                <a:srgbClr val="1F2937"/>
              </a:solidFill>
              <a:latin typeface="Source Sans Pro"/>
              <a:ea typeface="Source Sans Pro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00F993-1F56-49E2-B692-529140BE3CD1}"/>
              </a:ext>
            </a:extLst>
          </p:cNvPr>
          <p:cNvSpPr txBox="1"/>
          <p:nvPr/>
        </p:nvSpPr>
        <p:spPr>
          <a:xfrm>
            <a:off x="4597400" y="5181600"/>
            <a:ext cx="2997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000" b="1">
                <a:solidFill>
                  <a:srgbClr val="9CA3AF"/>
                </a:solidFill>
                <a:latin typeface="Source Sans Pro"/>
                <a:ea typeface="Source Sans Pro"/>
              </a:rPr>
              <a:t>EXAMPLES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F5C0A2-C048-47BC-A89F-953552F3A60E}"/>
              </a:ext>
            </a:extLst>
          </p:cNvPr>
          <p:cNvSpPr txBox="1"/>
          <p:nvPr/>
        </p:nvSpPr>
        <p:spPr>
          <a:xfrm>
            <a:off x="4597400" y="5410200"/>
            <a:ext cx="2997200" cy="762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 dirty="0">
                <a:solidFill>
                  <a:srgbClr val="6B7280"/>
                </a:solidFill>
                <a:latin typeface="Source Sans Pro"/>
                <a:ea typeface="Source Sans Pro"/>
              </a:rPr>
              <a:t>Forecasting  •  Redesigning supply chains in real time  •  Risk detection  •  Knowledge retrieval</a:t>
            </a:r>
            <a:endParaRPr lang="en-GB" sz="1400" dirty="0">
              <a:solidFill>
                <a:srgbClr val="6B7280"/>
              </a:solidFill>
              <a:latin typeface="Source Sans Pro"/>
              <a:ea typeface="Source Sans Pro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88BE28B-9F02-43A4-941F-F701FFF3BDEE}"/>
              </a:ext>
            </a:extLst>
          </p:cNvPr>
          <p:cNvSpPr/>
          <p:nvPr/>
        </p:nvSpPr>
        <p:spPr>
          <a:xfrm>
            <a:off x="8077200" y="1778000"/>
            <a:ext cx="3505200" cy="4572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6BF722-496F-411F-A5F4-4F65729967DA}"/>
              </a:ext>
            </a:extLst>
          </p:cNvPr>
          <p:cNvSpPr/>
          <p:nvPr/>
        </p:nvSpPr>
        <p:spPr>
          <a:xfrm>
            <a:off x="8077200" y="1778000"/>
            <a:ext cx="3505200" cy="76200"/>
          </a:xfrm>
          <a:prstGeom prst="rect">
            <a:avLst/>
          </a:prstGeom>
          <a:solidFill>
            <a:srgbClr val="F5B8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51E36D-48AA-4E1C-AAB5-DE89523E7F5C}"/>
              </a:ext>
            </a:extLst>
          </p:cNvPr>
          <p:cNvSpPr txBox="1"/>
          <p:nvPr/>
        </p:nvSpPr>
        <p:spPr>
          <a:xfrm>
            <a:off x="8331200" y="2057400"/>
            <a:ext cx="1016000" cy="711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4400" b="1">
                <a:solidFill>
                  <a:srgbClr val="F5B800"/>
                </a:solidFill>
                <a:latin typeface="Montserrat"/>
              </a:rPr>
              <a:t>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D868BA-9AFA-4A2F-9A6F-F98F72F5ED6C}"/>
              </a:ext>
            </a:extLst>
          </p:cNvPr>
          <p:cNvSpPr txBox="1"/>
          <p:nvPr/>
        </p:nvSpPr>
        <p:spPr>
          <a:xfrm>
            <a:off x="8331200" y="2819400"/>
            <a:ext cx="29972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100" b="1" dirty="0">
                <a:solidFill>
                  <a:srgbClr val="6B7280"/>
                </a:solidFill>
                <a:latin typeface="Source Sans Pro"/>
                <a:ea typeface="Source Sans Pro"/>
              </a:rPr>
              <a:t>REBORN FOR TODAY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8B0B98-0FD1-4ACF-A43E-89EAAE9355AC}"/>
              </a:ext>
            </a:extLst>
          </p:cNvPr>
          <p:cNvSpPr txBox="1"/>
          <p:nvPr/>
        </p:nvSpPr>
        <p:spPr>
          <a:xfrm>
            <a:off x="8331200" y="3098800"/>
            <a:ext cx="2997200" cy="406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b="1">
                <a:solidFill>
                  <a:srgbClr val="1F2937"/>
                </a:solidFill>
                <a:latin typeface="Montserrat"/>
              </a:rPr>
              <a:t>Do entirely new things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A69BB3-0124-400A-A35E-62DF1D7D654A}"/>
              </a:ext>
            </a:extLst>
          </p:cNvPr>
          <p:cNvSpPr/>
          <p:nvPr/>
        </p:nvSpPr>
        <p:spPr>
          <a:xfrm>
            <a:off x="8331200" y="3606800"/>
            <a:ext cx="457200" cy="25400"/>
          </a:xfrm>
          <a:prstGeom prst="rect">
            <a:avLst/>
          </a:prstGeom>
          <a:solidFill>
            <a:srgbClr val="F5B8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8A24A0-4602-4E94-830E-BFC91C4919C2}"/>
              </a:ext>
            </a:extLst>
          </p:cNvPr>
          <p:cNvSpPr txBox="1"/>
          <p:nvPr/>
        </p:nvSpPr>
        <p:spPr>
          <a:xfrm>
            <a:off x="8331200" y="3759200"/>
            <a:ext cx="2997200" cy="1270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>
                <a:solidFill>
                  <a:srgbClr val="1F2937"/>
                </a:solidFill>
                <a:latin typeface="Source Sans Pro"/>
                <a:ea typeface="Source Sans Pro"/>
              </a:rPr>
              <a:t>Reinvent products, business models and operating models. Highest upside, requires the most conviction.</a:t>
            </a:r>
            <a:endParaRPr lang="en-GB" sz="1400">
              <a:solidFill>
                <a:srgbClr val="1F2937"/>
              </a:solidFill>
              <a:latin typeface="Source Sans Pro"/>
              <a:ea typeface="Source Sans Pro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EFEF5D0-27E3-4123-80A6-481853906F52}"/>
              </a:ext>
            </a:extLst>
          </p:cNvPr>
          <p:cNvSpPr txBox="1"/>
          <p:nvPr/>
        </p:nvSpPr>
        <p:spPr>
          <a:xfrm>
            <a:off x="8331200" y="5181600"/>
            <a:ext cx="29972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GB" sz="1000" b="1">
                <a:solidFill>
                  <a:srgbClr val="9CA3AF"/>
                </a:solidFill>
                <a:latin typeface="Source Sans Pro"/>
                <a:ea typeface="Source Sans Pro"/>
              </a:rPr>
              <a:t>EXAMPLES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E6E3F5-9283-44AB-8EE1-749CFCA54764}"/>
              </a:ext>
            </a:extLst>
          </p:cNvPr>
          <p:cNvSpPr txBox="1"/>
          <p:nvPr/>
        </p:nvSpPr>
        <p:spPr>
          <a:xfrm>
            <a:off x="8331200" y="5410200"/>
            <a:ext cx="2997200" cy="762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400" dirty="0">
                <a:solidFill>
                  <a:srgbClr val="6B7280"/>
                </a:solidFill>
                <a:latin typeface="Source Sans Pro"/>
                <a:ea typeface="Source Sans Pro"/>
              </a:rPr>
              <a:t>•  Autonomous operations  •  New marketplaces</a:t>
            </a:r>
            <a:endParaRPr lang="en-GB" sz="1400" dirty="0">
              <a:solidFill>
                <a:srgbClr val="6B7280"/>
              </a:solidFill>
              <a:latin typeface="Source Sans Pro"/>
              <a:ea typeface="Source Sans Pro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EDAE8A-C0D8-43BE-93AB-D6534EEE9D46}"/>
              </a:ext>
            </a:extLst>
          </p:cNvPr>
          <p:cNvSpPr txBox="1"/>
          <p:nvPr/>
        </p:nvSpPr>
        <p:spPr>
          <a:xfrm>
            <a:off x="609600" y="6477000"/>
            <a:ext cx="109728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en-US" sz="1100" i="1">
                <a:solidFill>
                  <a:srgbClr val="9CA3AF"/>
                </a:solidFill>
              </a:rPr>
              <a:t>Lower risk, faster payback  →  Higher upside, deeper change</a:t>
            </a:r>
            <a:endParaRPr lang="en-GB" sz="1100" i="1">
              <a:solidFill>
                <a:srgbClr val="9CA3A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01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8051841509]">
  <a:themeElements>
    <a:clrScheme name="Office">
      <a:dk1>
        <a:srgbClr val="1F2937"/>
      </a:dk1>
      <a:lt1>
        <a:srgbClr val="FFFFFF"/>
      </a:lt1>
      <a:dk2>
        <a:srgbClr val="374151"/>
      </a:dk2>
      <a:lt2>
        <a:srgbClr val="F3F4F6"/>
      </a:lt2>
      <a:accent1>
        <a:srgbClr val="F5B800"/>
      </a:accent1>
      <a:accent2>
        <a:srgbClr val="6B7280"/>
      </a:accent2>
      <a:accent3>
        <a:srgbClr val="FFD54A"/>
      </a:accent3>
      <a:accent4>
        <a:srgbClr val="9CA3AF"/>
      </a:accent4>
      <a:accent5>
        <a:srgbClr val="D97706"/>
      </a:accent5>
      <a:accent6>
        <a:srgbClr val="374151"/>
      </a:accent6>
      <a:hlink>
        <a:srgbClr val="467886"/>
      </a:hlink>
      <a:folHlink>
        <a:srgbClr val="96607D"/>
      </a:folHlink>
    </a:clrScheme>
    <a:fontScheme name="Office">
      <a:majorFont>
        <a:latin typeface="Montserra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ource Sans Pro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7E8011C-652D-46B6-9B32-D9D7F2C58D50}">
  <we:reference id="f5f369e5-aa35-49d7-ad7b-638152ddb008" version="1.0.0.1" store="EXCatalog" storeType="EXCatalog"/>
  <we:alternateReferences>
    <we:reference id="WA200010001" version="1.0.0.1" store="en-GB" storeType="OMEX"/>
  </we:alternateReferences>
  <we:properties>
    <we:property name="claude.fileId" value="&quot;ee31f1fe-3497-4c0a-a3c9-344a5e55275b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</vt:lpstr>
      <vt:lpstr>Source Sans Pro</vt:lpstr>
      <vt:lpstr>Office Theme [1778051841509]</vt:lpstr>
      <vt:lpstr>Three Tiers of Value from 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Dawson</dc:creator>
  <cp:lastModifiedBy>Helen Dawson</cp:lastModifiedBy>
  <cp:revision>3</cp:revision>
  <dcterms:created xsi:type="dcterms:W3CDTF">2026-05-06T07:13:49Z</dcterms:created>
  <dcterms:modified xsi:type="dcterms:W3CDTF">2026-05-06T07:20:37Z</dcterms:modified>
</cp:coreProperties>
</file>